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strument Sans Semi Bold"/>
      <p:regular r:id="rId15"/>
    </p:embeddedFont>
    <p:embeddedFont>
      <p:font typeface="Instrument Sans Semi Bold"/>
      <p:regular r:id="rId16"/>
    </p:embeddedFont>
    <p:embeddedFont>
      <p:font typeface="Instrument Sans Semi Bold"/>
      <p:regular r:id="rId17"/>
    </p:embeddedFont>
    <p:embeddedFont>
      <p:font typeface="Instrument Sans Semi Bold"/>
      <p:regular r:id="rId18"/>
    </p:embeddedFont>
    <p:embeddedFont>
      <p:font typeface="Instrument Sans Medium"/>
      <p:regular r:id="rId19"/>
    </p:embeddedFont>
    <p:embeddedFont>
      <p:font typeface="Instrument Sans Medium"/>
      <p:regular r:id="rId20"/>
    </p:embeddedFont>
    <p:embeddedFont>
      <p:font typeface="Instrument Sans Medium"/>
      <p:regular r:id="rId21"/>
    </p:embeddedFont>
    <p:embeddedFont>
      <p:font typeface="Instrument Sans Medium"/>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6785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Pizza Sales and Performance Analytics</a:t>
            </a:r>
            <a:endParaRPr lang="en-US" sz="4450" dirty="0"/>
          </a:p>
        </p:txBody>
      </p:sp>
      <p:sp>
        <p:nvSpPr>
          <p:cNvPr id="4" name="Text 1"/>
          <p:cNvSpPr/>
          <p:nvPr/>
        </p:nvSpPr>
        <p:spPr>
          <a:xfrm>
            <a:off x="793790" y="2725579"/>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Welcome to our deep dive into pizza sales and performance. This presentation will provide data-driven insights to optimise our operations, refine our menu, and enhance marketing strategies. We've leveraged SQL analytics on comprehensive datasets including orders, pizzas, and pizza types, structured in a relational format.</a:t>
            </a:r>
            <a:endParaRPr lang="en-US" sz="1750" dirty="0"/>
          </a:p>
        </p:txBody>
      </p:sp>
      <p:sp>
        <p:nvSpPr>
          <p:cNvPr id="5" name="Text 2"/>
          <p:cNvSpPr/>
          <p:nvPr/>
        </p:nvSpPr>
        <p:spPr>
          <a:xfrm>
            <a:off x="793790" y="4795242"/>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Our analytical approach covers various dimensions, from overall revenue and quantity sold to specific insights based on pizza size, category, time of order, and even individual ingredients. These findings are designed to empower smarter business decisions, ensuring sustained growth and improved customer satisfaction.</a:t>
            </a:r>
            <a:endParaRPr lang="en-US" sz="1750" dirty="0"/>
          </a:p>
        </p:txBody>
      </p:sp>
      <p:sp>
        <p:nvSpPr>
          <p:cNvPr id="6" name="Shape 3"/>
          <p:cNvSpPr/>
          <p:nvPr/>
        </p:nvSpPr>
        <p:spPr>
          <a:xfrm>
            <a:off x="793790" y="6881813"/>
            <a:ext cx="362903" cy="362903"/>
          </a:xfrm>
          <a:prstGeom prst="roundRect">
            <a:avLst>
              <a:gd name="adj" fmla="val 25194296"/>
            </a:avLst>
          </a:prstGeom>
          <a:noFill/>
          <a:ln w="7620">
            <a:solidFill>
              <a:srgbClr val="4D4D51"/>
            </a:solidFill>
            <a:prstDash val="solid"/>
          </a:ln>
        </p:spPr>
      </p:sp>
      <p:pic>
        <p:nvPicPr>
          <p:cNvPr id="7" name="Image 1" descr="preencoded.png">    </p:cNvPr>
          <p:cNvPicPr>
            <a:picLocks noChangeAspect="1"/>
          </p:cNvPicPr>
          <p:nvPr/>
        </p:nvPicPr>
        <p:blipFill>
          <a:blip r:embed="rId2"/>
          <a:stretch>
            <a:fillRect/>
          </a:stretch>
        </p:blipFill>
        <p:spPr>
          <a:xfrm>
            <a:off x="801410" y="6889433"/>
            <a:ext cx="347663" cy="347663"/>
          </a:xfrm>
          <a:prstGeom prst="rect">
            <a:avLst/>
          </a:prstGeom>
        </p:spPr>
      </p:pic>
      <p:sp>
        <p:nvSpPr>
          <p:cNvPr id="8" name="Text 4"/>
          <p:cNvSpPr/>
          <p:nvPr/>
        </p:nvSpPr>
        <p:spPr>
          <a:xfrm>
            <a:off x="1270040" y="6864906"/>
            <a:ext cx="1748671" cy="396835"/>
          </a:xfrm>
          <a:prstGeom prst="rect">
            <a:avLst/>
          </a:prstGeom>
          <a:noFill/>
          <a:ln/>
        </p:spPr>
        <p:txBody>
          <a:bodyPr wrap="none" lIns="0" tIns="0" rIns="0" bIns="0" rtlCol="0" anchor="t"/>
          <a:lstStyle/>
          <a:p>
            <a:pPr algn="l" indent="0" marL="0">
              <a:lnSpc>
                <a:spcPts val="3100"/>
              </a:lnSpc>
              <a:buNone/>
            </a:pPr>
            <a:r>
              <a:rPr lang="en-US" sz="2200" b="1" dirty="0">
                <a:solidFill>
                  <a:srgbClr val="CFD0D8"/>
                </a:solidFill>
                <a:latin typeface="Instrument Sans Bold" pitchFamily="34" charset="0"/>
                <a:ea typeface="Instrument Sans Bold" pitchFamily="34" charset="-122"/>
                <a:cs typeface="Instrument Sans Bold" pitchFamily="34" charset="-120"/>
              </a:rPr>
              <a:t>by GiGi Molki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3271" y="356116"/>
            <a:ext cx="5001697" cy="404813"/>
          </a:xfrm>
          <a:prstGeom prst="rect">
            <a:avLst/>
          </a:prstGeom>
          <a:noFill/>
          <a:ln/>
        </p:spPr>
        <p:txBody>
          <a:bodyPr wrap="none" lIns="0" tIns="0" rIns="0" bIns="0" rtlCol="0" anchor="t"/>
          <a:lstStyle/>
          <a:p>
            <a:pPr algn="l" indent="0" marL="0">
              <a:lnSpc>
                <a:spcPts val="3150"/>
              </a:lnSpc>
              <a:buNone/>
            </a:pPr>
            <a:r>
              <a:rPr lang="en-US" sz="2500" dirty="0">
                <a:solidFill>
                  <a:srgbClr val="CBCCCE"/>
                </a:solidFill>
                <a:latin typeface="Instrument Sans Semi Bold" pitchFamily="34" charset="0"/>
                <a:ea typeface="Instrument Sans Semi Bold" pitchFamily="34" charset="-122"/>
                <a:cs typeface="Instrument Sans Semi Bold" pitchFamily="34" charset="-120"/>
              </a:rPr>
              <a:t>Revenue Performance Highlights</a:t>
            </a:r>
            <a:endParaRPr lang="en-US" sz="2500" dirty="0"/>
          </a:p>
        </p:txBody>
      </p:sp>
      <p:pic>
        <p:nvPicPr>
          <p:cNvPr id="3" name="Image 0" descr="preencoded.png">    </p:cNvPr>
          <p:cNvPicPr>
            <a:picLocks noChangeAspect="1"/>
          </p:cNvPicPr>
          <p:nvPr/>
        </p:nvPicPr>
        <p:blipFill>
          <a:blip r:embed="rId1"/>
          <a:stretch>
            <a:fillRect/>
          </a:stretch>
        </p:blipFill>
        <p:spPr>
          <a:xfrm>
            <a:off x="453271" y="1019889"/>
            <a:ext cx="13723858" cy="7525345"/>
          </a:xfrm>
          <a:prstGeom prst="rect">
            <a:avLst/>
          </a:prstGeom>
        </p:spPr>
      </p:pic>
      <p:sp>
        <p:nvSpPr>
          <p:cNvPr id="4" name="Shape 1"/>
          <p:cNvSpPr/>
          <p:nvPr/>
        </p:nvSpPr>
        <p:spPr>
          <a:xfrm>
            <a:off x="3151703" y="8575715"/>
            <a:ext cx="129421" cy="129421"/>
          </a:xfrm>
          <a:prstGeom prst="roundRect">
            <a:avLst>
              <a:gd name="adj" fmla="val 14131"/>
            </a:avLst>
          </a:prstGeom>
          <a:solidFill>
            <a:srgbClr val="424247"/>
          </a:solidFill>
          <a:ln/>
        </p:spPr>
      </p:sp>
      <p:sp>
        <p:nvSpPr>
          <p:cNvPr id="5" name="Text 2"/>
          <p:cNvSpPr/>
          <p:nvPr/>
        </p:nvSpPr>
        <p:spPr>
          <a:xfrm>
            <a:off x="3342084" y="8575715"/>
            <a:ext cx="427792" cy="129421"/>
          </a:xfrm>
          <a:prstGeom prst="rect">
            <a:avLst/>
          </a:prstGeom>
          <a:noFill/>
          <a:ln/>
        </p:spPr>
        <p:txBody>
          <a:bodyPr wrap="none" lIns="0" tIns="0" rIns="0" bIns="0" rtlCol="0" anchor="t"/>
          <a:lstStyle/>
          <a:p>
            <a:pPr algn="l" indent="0" marL="0">
              <a:lnSpc>
                <a:spcPts val="10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Classic</a:t>
            </a:r>
            <a:endParaRPr lang="en-US" sz="1000" dirty="0"/>
          </a:p>
        </p:txBody>
      </p:sp>
      <p:sp>
        <p:nvSpPr>
          <p:cNvPr id="6" name="Shape 3"/>
          <p:cNvSpPr/>
          <p:nvPr/>
        </p:nvSpPr>
        <p:spPr>
          <a:xfrm>
            <a:off x="5209580" y="8575715"/>
            <a:ext cx="129421" cy="129421"/>
          </a:xfrm>
          <a:prstGeom prst="roundRect">
            <a:avLst>
              <a:gd name="adj" fmla="val 14131"/>
            </a:avLst>
          </a:prstGeom>
          <a:solidFill>
            <a:srgbClr val="6C6C74"/>
          </a:solidFill>
          <a:ln/>
        </p:spPr>
      </p:sp>
      <p:sp>
        <p:nvSpPr>
          <p:cNvPr id="7" name="Text 4"/>
          <p:cNvSpPr/>
          <p:nvPr/>
        </p:nvSpPr>
        <p:spPr>
          <a:xfrm>
            <a:off x="5399961" y="8575715"/>
            <a:ext cx="551736" cy="129421"/>
          </a:xfrm>
          <a:prstGeom prst="rect">
            <a:avLst/>
          </a:prstGeom>
          <a:noFill/>
          <a:ln/>
        </p:spPr>
        <p:txBody>
          <a:bodyPr wrap="none" lIns="0" tIns="0" rIns="0" bIns="0" rtlCol="0" anchor="t"/>
          <a:lstStyle/>
          <a:p>
            <a:pPr algn="l" indent="0" marL="0">
              <a:lnSpc>
                <a:spcPts val="10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Supreme</a:t>
            </a:r>
            <a:endParaRPr lang="en-US" sz="1000" dirty="0"/>
          </a:p>
        </p:txBody>
      </p:sp>
      <p:sp>
        <p:nvSpPr>
          <p:cNvPr id="8" name="Shape 5"/>
          <p:cNvSpPr/>
          <p:nvPr/>
        </p:nvSpPr>
        <p:spPr>
          <a:xfrm>
            <a:off x="8706922" y="8575715"/>
            <a:ext cx="129421" cy="129421"/>
          </a:xfrm>
          <a:prstGeom prst="roundRect">
            <a:avLst>
              <a:gd name="adj" fmla="val 14131"/>
            </a:avLst>
          </a:prstGeom>
          <a:solidFill>
            <a:srgbClr val="98989F"/>
          </a:solidFill>
          <a:ln/>
        </p:spPr>
      </p:sp>
      <p:sp>
        <p:nvSpPr>
          <p:cNvPr id="9" name="Text 6"/>
          <p:cNvSpPr/>
          <p:nvPr/>
        </p:nvSpPr>
        <p:spPr>
          <a:xfrm>
            <a:off x="8897303" y="8575715"/>
            <a:ext cx="495181" cy="129421"/>
          </a:xfrm>
          <a:prstGeom prst="rect">
            <a:avLst/>
          </a:prstGeom>
          <a:noFill/>
          <a:ln/>
        </p:spPr>
        <p:txBody>
          <a:bodyPr wrap="none" lIns="0" tIns="0" rIns="0" bIns="0" rtlCol="0" anchor="t"/>
          <a:lstStyle/>
          <a:p>
            <a:pPr algn="l" indent="0" marL="0">
              <a:lnSpc>
                <a:spcPts val="10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Chicken</a:t>
            </a:r>
            <a:endParaRPr lang="en-US" sz="1000" dirty="0"/>
          </a:p>
        </p:txBody>
      </p:sp>
      <p:sp>
        <p:nvSpPr>
          <p:cNvPr id="10" name="Shape 7"/>
          <p:cNvSpPr/>
          <p:nvPr/>
        </p:nvSpPr>
        <p:spPr>
          <a:xfrm>
            <a:off x="10860405" y="8575715"/>
            <a:ext cx="129421" cy="129421"/>
          </a:xfrm>
          <a:prstGeom prst="roundRect">
            <a:avLst>
              <a:gd name="adj" fmla="val 14131"/>
            </a:avLst>
          </a:prstGeom>
          <a:solidFill>
            <a:srgbClr val="C5C5C9"/>
          </a:solidFill>
          <a:ln/>
        </p:spPr>
      </p:sp>
      <p:sp>
        <p:nvSpPr>
          <p:cNvPr id="11" name="Text 8"/>
          <p:cNvSpPr/>
          <p:nvPr/>
        </p:nvSpPr>
        <p:spPr>
          <a:xfrm>
            <a:off x="11050786" y="8575715"/>
            <a:ext cx="423148" cy="129421"/>
          </a:xfrm>
          <a:prstGeom prst="rect">
            <a:avLst/>
          </a:prstGeom>
          <a:noFill/>
          <a:ln/>
        </p:spPr>
        <p:txBody>
          <a:bodyPr wrap="none" lIns="0" tIns="0" rIns="0" bIns="0" rtlCol="0" anchor="t"/>
          <a:lstStyle/>
          <a:p>
            <a:pPr algn="l" indent="0" marL="0">
              <a:lnSpc>
                <a:spcPts val="10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Veggie</a:t>
            </a:r>
            <a:endParaRPr lang="en-US" sz="1000" dirty="0"/>
          </a:p>
        </p:txBody>
      </p:sp>
      <p:sp>
        <p:nvSpPr>
          <p:cNvPr id="12" name="Text 9"/>
          <p:cNvSpPr/>
          <p:nvPr/>
        </p:nvSpPr>
        <p:spPr>
          <a:xfrm>
            <a:off x="453271" y="8850749"/>
            <a:ext cx="13723858" cy="414338"/>
          </a:xfrm>
          <a:prstGeom prst="rect">
            <a:avLst/>
          </a:prstGeom>
          <a:noFill/>
          <a:ln/>
        </p:spPr>
        <p:txBody>
          <a:bodyPr wrap="square" lIns="0" tIns="0" rIns="0" bIns="0" rtlCol="0" anchor="t"/>
          <a:lstStyle/>
          <a:p>
            <a:pPr algn="l" indent="0" marL="0">
              <a:lnSpc>
                <a:spcPts val="16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Our total revenue stands impressively at </a:t>
            </a:r>
            <a:pPr algn="l" indent="0" marL="0">
              <a:lnSpc>
                <a:spcPts val="1600"/>
              </a:lnSpc>
              <a:buNone/>
            </a:pPr>
            <a:r>
              <a:rPr lang="en-US" sz="1000" b="1" dirty="0">
                <a:solidFill>
                  <a:srgbClr val="CFD0D8"/>
                </a:solidFill>
                <a:latin typeface="Instrument Sans Medium" pitchFamily="34" charset="0"/>
                <a:ea typeface="Instrument Sans Medium" pitchFamily="34" charset="-122"/>
                <a:cs typeface="Instrument Sans Medium" pitchFamily="34" charset="-120"/>
              </a:rPr>
              <a:t>₹817,860.05</a:t>
            </a:r>
            <a:pPr algn="l" indent="0" marL="0">
              <a:lnSpc>
                <a:spcPts val="16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 A significant portion of this comes from our top performers, with the </a:t>
            </a:r>
            <a:pPr algn="l" indent="0" marL="0">
              <a:lnSpc>
                <a:spcPts val="1600"/>
              </a:lnSpc>
              <a:buNone/>
            </a:pPr>
            <a:r>
              <a:rPr lang="en-US" sz="1000" b="1" dirty="0">
                <a:solidFill>
                  <a:srgbClr val="CFD0D8"/>
                </a:solidFill>
                <a:latin typeface="Instrument Sans Medium" pitchFamily="34" charset="0"/>
                <a:ea typeface="Instrument Sans Medium" pitchFamily="34" charset="-122"/>
                <a:cs typeface="Instrument Sans Medium" pitchFamily="34" charset="-120"/>
              </a:rPr>
              <a:t>Thai Chicken Pizza</a:t>
            </a:r>
            <a:pPr algn="l" indent="0" marL="0">
              <a:lnSpc>
                <a:spcPts val="16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 leading the charge at </a:t>
            </a:r>
            <a:pPr algn="l" indent="0" marL="0">
              <a:lnSpc>
                <a:spcPts val="1600"/>
              </a:lnSpc>
              <a:buNone/>
            </a:pPr>
            <a:r>
              <a:rPr lang="en-US" sz="1000" b="1" dirty="0">
                <a:solidFill>
                  <a:srgbClr val="CFD0D8"/>
                </a:solidFill>
                <a:latin typeface="Instrument Sans Medium" pitchFamily="34" charset="0"/>
                <a:ea typeface="Instrument Sans Medium" pitchFamily="34" charset="-122"/>
                <a:cs typeface="Instrument Sans Medium" pitchFamily="34" charset="-120"/>
              </a:rPr>
              <a:t>₹43,434.25</a:t>
            </a:r>
            <a:pPr algn="l" indent="0" marL="0">
              <a:lnSpc>
                <a:spcPts val="16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 The top 5 pizzas collectively contribute approximately 24% of our total revenue, highlighting their critical role.</a:t>
            </a:r>
            <a:endParaRPr lang="en-US" sz="1000" dirty="0"/>
          </a:p>
        </p:txBody>
      </p:sp>
      <p:sp>
        <p:nvSpPr>
          <p:cNvPr id="13" name="Text 10"/>
          <p:cNvSpPr/>
          <p:nvPr/>
        </p:nvSpPr>
        <p:spPr>
          <a:xfrm>
            <a:off x="453271" y="9410700"/>
            <a:ext cx="13723858" cy="414338"/>
          </a:xfrm>
          <a:prstGeom prst="rect">
            <a:avLst/>
          </a:prstGeom>
          <a:noFill/>
          <a:ln/>
        </p:spPr>
        <p:txBody>
          <a:bodyPr wrap="square" lIns="0" tIns="0" rIns="0" bIns="0" rtlCol="0" anchor="t"/>
          <a:lstStyle/>
          <a:p>
            <a:pPr algn="l" indent="0" marL="0">
              <a:lnSpc>
                <a:spcPts val="16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In terms of size, large pizzas are a powerhouse, generating a substantial 46% of total revenue. Examining our category split, Classic pizzas lead with 26.9% of revenue, closely followed by Supreme (25.5%), Chicken (24%), and Veggie (23.6%). These figures underscore the importance of understanding specific product performance for strategic planning.</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8191" y="779621"/>
            <a:ext cx="5747028" cy="685919"/>
          </a:xfrm>
          <a:prstGeom prst="rect">
            <a:avLst/>
          </a:prstGeom>
          <a:noFill/>
          <a:ln/>
        </p:spPr>
        <p:txBody>
          <a:bodyPr wrap="none" lIns="0" tIns="0" rIns="0" bIns="0" rtlCol="0" anchor="t"/>
          <a:lstStyle/>
          <a:p>
            <a:pPr algn="l" indent="0" marL="0">
              <a:lnSpc>
                <a:spcPts val="5400"/>
              </a:lnSpc>
              <a:buNone/>
            </a:pPr>
            <a:r>
              <a:rPr lang="en-US" sz="4300" dirty="0">
                <a:solidFill>
                  <a:srgbClr val="CBCCCE"/>
                </a:solidFill>
                <a:latin typeface="Instrument Sans Semi Bold" pitchFamily="34" charset="0"/>
                <a:ea typeface="Instrument Sans Semi Bold" pitchFamily="34" charset="-122"/>
                <a:cs typeface="Instrument Sans Semi Bold" pitchFamily="34" charset="-120"/>
              </a:rPr>
              <a:t>Top Performing Pizzas</a:t>
            </a:r>
            <a:endParaRPr lang="en-US" sz="4300" dirty="0"/>
          </a:p>
        </p:txBody>
      </p:sp>
      <p:sp>
        <p:nvSpPr>
          <p:cNvPr id="3" name="Shape 1"/>
          <p:cNvSpPr/>
          <p:nvPr/>
        </p:nvSpPr>
        <p:spPr>
          <a:xfrm>
            <a:off x="768191" y="1904524"/>
            <a:ext cx="493871" cy="493871"/>
          </a:xfrm>
          <a:prstGeom prst="roundRect">
            <a:avLst>
              <a:gd name="adj" fmla="val 18668"/>
            </a:avLst>
          </a:prstGeom>
          <a:solidFill>
            <a:srgbClr val="3D3D42"/>
          </a:solidFill>
          <a:ln w="7620">
            <a:solidFill>
              <a:srgbClr val="56565B"/>
            </a:solidFill>
            <a:prstDash val="solid"/>
          </a:ln>
        </p:spPr>
      </p:sp>
      <p:sp>
        <p:nvSpPr>
          <p:cNvPr id="4" name="Text 2"/>
          <p:cNvSpPr/>
          <p:nvPr/>
        </p:nvSpPr>
        <p:spPr>
          <a:xfrm>
            <a:off x="850523" y="1945719"/>
            <a:ext cx="329208" cy="411480"/>
          </a:xfrm>
          <a:prstGeom prst="rect">
            <a:avLst/>
          </a:prstGeom>
          <a:noFill/>
          <a:ln/>
        </p:spPr>
        <p:txBody>
          <a:bodyPr wrap="none" lIns="0" tIns="0" rIns="0" bIns="0" rtlCol="0" anchor="t"/>
          <a:lstStyle/>
          <a:p>
            <a:pPr algn="ctr" indent="0" marL="0">
              <a:lnSpc>
                <a:spcPts val="2550"/>
              </a:lnSpc>
              <a:buNone/>
            </a:pPr>
            <a:r>
              <a:rPr lang="en-US" sz="2550" dirty="0">
                <a:solidFill>
                  <a:srgbClr val="CFD0D8"/>
                </a:solidFill>
                <a:latin typeface="Instrument Sans Semi Bold" pitchFamily="34" charset="0"/>
                <a:ea typeface="Instrument Sans Semi Bold" pitchFamily="34" charset="-122"/>
                <a:cs typeface="Instrument Sans Semi Bold" pitchFamily="34" charset="-120"/>
              </a:rPr>
              <a:t>1</a:t>
            </a:r>
            <a:endParaRPr lang="en-US" sz="2550" dirty="0"/>
          </a:p>
        </p:txBody>
      </p:sp>
      <p:sp>
        <p:nvSpPr>
          <p:cNvPr id="5" name="Text 3"/>
          <p:cNvSpPr/>
          <p:nvPr/>
        </p:nvSpPr>
        <p:spPr>
          <a:xfrm>
            <a:off x="1481495" y="1979890"/>
            <a:ext cx="2743795" cy="343019"/>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Thai Chicken Pizza</a:t>
            </a:r>
            <a:endParaRPr lang="en-US" sz="2150" dirty="0"/>
          </a:p>
        </p:txBody>
      </p:sp>
      <p:sp>
        <p:nvSpPr>
          <p:cNvPr id="6" name="Text 4"/>
          <p:cNvSpPr/>
          <p:nvPr/>
        </p:nvSpPr>
        <p:spPr>
          <a:xfrm>
            <a:off x="1481495" y="2454593"/>
            <a:ext cx="3468529" cy="702469"/>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₹43,434.25 - A rich-flavored, high-demand option.</a:t>
            </a:r>
            <a:endParaRPr lang="en-US" sz="1700" dirty="0"/>
          </a:p>
        </p:txBody>
      </p:sp>
      <p:sp>
        <p:nvSpPr>
          <p:cNvPr id="7" name="Shape 5"/>
          <p:cNvSpPr/>
          <p:nvPr/>
        </p:nvSpPr>
        <p:spPr>
          <a:xfrm>
            <a:off x="5224343" y="1904524"/>
            <a:ext cx="493871" cy="493871"/>
          </a:xfrm>
          <a:prstGeom prst="roundRect">
            <a:avLst>
              <a:gd name="adj" fmla="val 18668"/>
            </a:avLst>
          </a:prstGeom>
          <a:solidFill>
            <a:srgbClr val="3D3D42"/>
          </a:solidFill>
          <a:ln w="7620">
            <a:solidFill>
              <a:srgbClr val="56565B"/>
            </a:solidFill>
            <a:prstDash val="solid"/>
          </a:ln>
        </p:spPr>
      </p:sp>
      <p:sp>
        <p:nvSpPr>
          <p:cNvPr id="8" name="Text 6"/>
          <p:cNvSpPr/>
          <p:nvPr/>
        </p:nvSpPr>
        <p:spPr>
          <a:xfrm>
            <a:off x="5306675" y="1945719"/>
            <a:ext cx="329208" cy="411480"/>
          </a:xfrm>
          <a:prstGeom prst="rect">
            <a:avLst/>
          </a:prstGeom>
          <a:noFill/>
          <a:ln/>
        </p:spPr>
        <p:txBody>
          <a:bodyPr wrap="none" lIns="0" tIns="0" rIns="0" bIns="0" rtlCol="0" anchor="t"/>
          <a:lstStyle/>
          <a:p>
            <a:pPr algn="ctr" indent="0" marL="0">
              <a:lnSpc>
                <a:spcPts val="2550"/>
              </a:lnSpc>
              <a:buNone/>
            </a:pPr>
            <a:r>
              <a:rPr lang="en-US" sz="2550" dirty="0">
                <a:solidFill>
                  <a:srgbClr val="CFD0D8"/>
                </a:solidFill>
                <a:latin typeface="Instrument Sans Semi Bold" pitchFamily="34" charset="0"/>
                <a:ea typeface="Instrument Sans Semi Bold" pitchFamily="34" charset="-122"/>
                <a:cs typeface="Instrument Sans Semi Bold" pitchFamily="34" charset="-120"/>
              </a:rPr>
              <a:t>2</a:t>
            </a:r>
            <a:endParaRPr lang="en-US" sz="2550" dirty="0"/>
          </a:p>
        </p:txBody>
      </p:sp>
      <p:sp>
        <p:nvSpPr>
          <p:cNvPr id="9" name="Text 7"/>
          <p:cNvSpPr/>
          <p:nvPr/>
        </p:nvSpPr>
        <p:spPr>
          <a:xfrm>
            <a:off x="5937647" y="1979890"/>
            <a:ext cx="2743795" cy="343019"/>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BBQ Chicken Pizza</a:t>
            </a:r>
            <a:endParaRPr lang="en-US" sz="2150" dirty="0"/>
          </a:p>
        </p:txBody>
      </p:sp>
      <p:sp>
        <p:nvSpPr>
          <p:cNvPr id="10" name="Text 8"/>
          <p:cNvSpPr/>
          <p:nvPr/>
        </p:nvSpPr>
        <p:spPr>
          <a:xfrm>
            <a:off x="5937647" y="2454593"/>
            <a:ext cx="3468529" cy="1053703"/>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₹42,768.00 - Consistently strong performer, particularly popular for its savory profile.</a:t>
            </a:r>
            <a:endParaRPr lang="en-US" sz="1700" dirty="0"/>
          </a:p>
        </p:txBody>
      </p:sp>
      <p:sp>
        <p:nvSpPr>
          <p:cNvPr id="11" name="Shape 9"/>
          <p:cNvSpPr/>
          <p:nvPr/>
        </p:nvSpPr>
        <p:spPr>
          <a:xfrm>
            <a:off x="9680496" y="1904524"/>
            <a:ext cx="493871" cy="493871"/>
          </a:xfrm>
          <a:prstGeom prst="roundRect">
            <a:avLst>
              <a:gd name="adj" fmla="val 18668"/>
            </a:avLst>
          </a:prstGeom>
          <a:solidFill>
            <a:srgbClr val="3D3D42"/>
          </a:solidFill>
          <a:ln w="7620">
            <a:solidFill>
              <a:srgbClr val="56565B"/>
            </a:solidFill>
            <a:prstDash val="solid"/>
          </a:ln>
        </p:spPr>
      </p:sp>
      <p:sp>
        <p:nvSpPr>
          <p:cNvPr id="12" name="Text 10"/>
          <p:cNvSpPr/>
          <p:nvPr/>
        </p:nvSpPr>
        <p:spPr>
          <a:xfrm>
            <a:off x="9762827" y="1945719"/>
            <a:ext cx="329208" cy="411480"/>
          </a:xfrm>
          <a:prstGeom prst="rect">
            <a:avLst/>
          </a:prstGeom>
          <a:noFill/>
          <a:ln/>
        </p:spPr>
        <p:txBody>
          <a:bodyPr wrap="none" lIns="0" tIns="0" rIns="0" bIns="0" rtlCol="0" anchor="t"/>
          <a:lstStyle/>
          <a:p>
            <a:pPr algn="ctr" indent="0" marL="0">
              <a:lnSpc>
                <a:spcPts val="2550"/>
              </a:lnSpc>
              <a:buNone/>
            </a:pPr>
            <a:r>
              <a:rPr lang="en-US" sz="2550" dirty="0">
                <a:solidFill>
                  <a:srgbClr val="CFD0D8"/>
                </a:solidFill>
                <a:latin typeface="Instrument Sans Semi Bold" pitchFamily="34" charset="0"/>
                <a:ea typeface="Instrument Sans Semi Bold" pitchFamily="34" charset="-122"/>
                <a:cs typeface="Instrument Sans Semi Bold" pitchFamily="34" charset="-120"/>
              </a:rPr>
              <a:t>3</a:t>
            </a:r>
            <a:endParaRPr lang="en-US" sz="2550" dirty="0"/>
          </a:p>
        </p:txBody>
      </p:sp>
      <p:sp>
        <p:nvSpPr>
          <p:cNvPr id="13" name="Text 11"/>
          <p:cNvSpPr/>
          <p:nvPr/>
        </p:nvSpPr>
        <p:spPr>
          <a:xfrm>
            <a:off x="10393799" y="1979890"/>
            <a:ext cx="3090505" cy="343019"/>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California Chicken Pizza</a:t>
            </a:r>
            <a:endParaRPr lang="en-US" sz="2150" dirty="0"/>
          </a:p>
        </p:txBody>
      </p:sp>
      <p:sp>
        <p:nvSpPr>
          <p:cNvPr id="14" name="Text 12"/>
          <p:cNvSpPr/>
          <p:nvPr/>
        </p:nvSpPr>
        <p:spPr>
          <a:xfrm>
            <a:off x="10393799" y="2454593"/>
            <a:ext cx="3468529" cy="1053703"/>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₹41,409.50 - Another chicken-based favourite, appealing to a broad customer base.</a:t>
            </a:r>
            <a:endParaRPr lang="en-US" sz="1700" dirty="0"/>
          </a:p>
        </p:txBody>
      </p:sp>
      <p:sp>
        <p:nvSpPr>
          <p:cNvPr id="15" name="Shape 13"/>
          <p:cNvSpPr/>
          <p:nvPr/>
        </p:nvSpPr>
        <p:spPr>
          <a:xfrm>
            <a:off x="768191" y="3947279"/>
            <a:ext cx="493871" cy="493871"/>
          </a:xfrm>
          <a:prstGeom prst="roundRect">
            <a:avLst>
              <a:gd name="adj" fmla="val 18668"/>
            </a:avLst>
          </a:prstGeom>
          <a:solidFill>
            <a:srgbClr val="3D3D42"/>
          </a:solidFill>
          <a:ln w="7620">
            <a:solidFill>
              <a:srgbClr val="56565B"/>
            </a:solidFill>
            <a:prstDash val="solid"/>
          </a:ln>
        </p:spPr>
      </p:sp>
      <p:sp>
        <p:nvSpPr>
          <p:cNvPr id="16" name="Text 14"/>
          <p:cNvSpPr/>
          <p:nvPr/>
        </p:nvSpPr>
        <p:spPr>
          <a:xfrm>
            <a:off x="850523" y="3988475"/>
            <a:ext cx="329208" cy="411480"/>
          </a:xfrm>
          <a:prstGeom prst="rect">
            <a:avLst/>
          </a:prstGeom>
          <a:noFill/>
          <a:ln/>
        </p:spPr>
        <p:txBody>
          <a:bodyPr wrap="none" lIns="0" tIns="0" rIns="0" bIns="0" rtlCol="0" anchor="t"/>
          <a:lstStyle/>
          <a:p>
            <a:pPr algn="ctr" indent="0" marL="0">
              <a:lnSpc>
                <a:spcPts val="2550"/>
              </a:lnSpc>
              <a:buNone/>
            </a:pPr>
            <a:r>
              <a:rPr lang="en-US" sz="2550" dirty="0">
                <a:solidFill>
                  <a:srgbClr val="CFD0D8"/>
                </a:solidFill>
                <a:latin typeface="Instrument Sans Semi Bold" pitchFamily="34" charset="0"/>
                <a:ea typeface="Instrument Sans Semi Bold" pitchFamily="34" charset="-122"/>
                <a:cs typeface="Instrument Sans Semi Bold" pitchFamily="34" charset="-120"/>
              </a:rPr>
              <a:t>4</a:t>
            </a:r>
            <a:endParaRPr lang="en-US" sz="2550" dirty="0"/>
          </a:p>
        </p:txBody>
      </p:sp>
      <p:sp>
        <p:nvSpPr>
          <p:cNvPr id="17" name="Text 15"/>
          <p:cNvSpPr/>
          <p:nvPr/>
        </p:nvSpPr>
        <p:spPr>
          <a:xfrm>
            <a:off x="1481495" y="4022646"/>
            <a:ext cx="2743795" cy="343019"/>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Classic Deluxe Pizza</a:t>
            </a:r>
            <a:endParaRPr lang="en-US" sz="2150" dirty="0"/>
          </a:p>
        </p:txBody>
      </p:sp>
      <p:sp>
        <p:nvSpPr>
          <p:cNvPr id="18" name="Text 16"/>
          <p:cNvSpPr/>
          <p:nvPr/>
        </p:nvSpPr>
        <p:spPr>
          <a:xfrm>
            <a:off x="1481495" y="4497348"/>
            <a:ext cx="5696545" cy="351234"/>
          </a:xfrm>
          <a:prstGeom prst="rect">
            <a:avLst/>
          </a:prstGeom>
          <a:noFill/>
          <a:ln/>
        </p:spPr>
        <p:txBody>
          <a:bodyPr wrap="none" lIns="0" tIns="0" rIns="0" bIns="0" rtlCol="0" anchor="t"/>
          <a:lstStyle/>
          <a:p>
            <a:pPr algn="l"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₹38,180.50 - A traditional choice with enduring appeal.</a:t>
            </a:r>
            <a:endParaRPr lang="en-US" sz="1700" dirty="0"/>
          </a:p>
        </p:txBody>
      </p:sp>
      <p:sp>
        <p:nvSpPr>
          <p:cNvPr id="19" name="Shape 17"/>
          <p:cNvSpPr/>
          <p:nvPr/>
        </p:nvSpPr>
        <p:spPr>
          <a:xfrm>
            <a:off x="7452360" y="3947279"/>
            <a:ext cx="493871" cy="493871"/>
          </a:xfrm>
          <a:prstGeom prst="roundRect">
            <a:avLst>
              <a:gd name="adj" fmla="val 18668"/>
            </a:avLst>
          </a:prstGeom>
          <a:solidFill>
            <a:srgbClr val="3D3D42"/>
          </a:solidFill>
          <a:ln w="7620">
            <a:solidFill>
              <a:srgbClr val="56565B"/>
            </a:solidFill>
            <a:prstDash val="solid"/>
          </a:ln>
        </p:spPr>
      </p:sp>
      <p:sp>
        <p:nvSpPr>
          <p:cNvPr id="20" name="Text 18"/>
          <p:cNvSpPr/>
          <p:nvPr/>
        </p:nvSpPr>
        <p:spPr>
          <a:xfrm>
            <a:off x="7534692" y="3988475"/>
            <a:ext cx="329208" cy="411480"/>
          </a:xfrm>
          <a:prstGeom prst="rect">
            <a:avLst/>
          </a:prstGeom>
          <a:noFill/>
          <a:ln/>
        </p:spPr>
        <p:txBody>
          <a:bodyPr wrap="none" lIns="0" tIns="0" rIns="0" bIns="0" rtlCol="0" anchor="t"/>
          <a:lstStyle/>
          <a:p>
            <a:pPr algn="ctr" indent="0" marL="0">
              <a:lnSpc>
                <a:spcPts val="2550"/>
              </a:lnSpc>
              <a:buNone/>
            </a:pPr>
            <a:r>
              <a:rPr lang="en-US" sz="2550" dirty="0">
                <a:solidFill>
                  <a:srgbClr val="CFD0D8"/>
                </a:solidFill>
                <a:latin typeface="Instrument Sans Semi Bold" pitchFamily="34" charset="0"/>
                <a:ea typeface="Instrument Sans Semi Bold" pitchFamily="34" charset="-122"/>
                <a:cs typeface="Instrument Sans Semi Bold" pitchFamily="34" charset="-120"/>
              </a:rPr>
              <a:t>5</a:t>
            </a:r>
            <a:endParaRPr lang="en-US" sz="2550" dirty="0"/>
          </a:p>
        </p:txBody>
      </p:sp>
      <p:sp>
        <p:nvSpPr>
          <p:cNvPr id="21" name="Text 19"/>
          <p:cNvSpPr/>
          <p:nvPr/>
        </p:nvSpPr>
        <p:spPr>
          <a:xfrm>
            <a:off x="8165663" y="4022646"/>
            <a:ext cx="2743795" cy="343019"/>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Spicy Italian Pizza</a:t>
            </a:r>
            <a:endParaRPr lang="en-US" sz="2150" dirty="0"/>
          </a:p>
        </p:txBody>
      </p:sp>
      <p:sp>
        <p:nvSpPr>
          <p:cNvPr id="22" name="Text 20"/>
          <p:cNvSpPr/>
          <p:nvPr/>
        </p:nvSpPr>
        <p:spPr>
          <a:xfrm>
            <a:off x="8165663" y="4497348"/>
            <a:ext cx="5696545" cy="702469"/>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₹34,831.25 - Stands out among meat options with its distinct, bold taste.</a:t>
            </a:r>
            <a:endParaRPr lang="en-US" sz="1700" dirty="0"/>
          </a:p>
        </p:txBody>
      </p:sp>
      <p:sp>
        <p:nvSpPr>
          <p:cNvPr id="23" name="Text 21"/>
          <p:cNvSpPr/>
          <p:nvPr/>
        </p:nvSpPr>
        <p:spPr>
          <a:xfrm>
            <a:off x="768191" y="5446752"/>
            <a:ext cx="13094018" cy="1053703"/>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Our analysis reveals a clear pattern among our top 5 pizzas: they are either rich-flavored or chicken-based. This insight is crucial for our menu strategy. These high performers are ideal candidates for upselling, integrating into combo deals, and receiving premium placement on our menu and marketing materials.</a:t>
            </a:r>
            <a:endParaRPr lang="en-US" sz="1700" dirty="0"/>
          </a:p>
        </p:txBody>
      </p:sp>
      <p:sp>
        <p:nvSpPr>
          <p:cNvPr id="24" name="Text 22"/>
          <p:cNvSpPr/>
          <p:nvPr/>
        </p:nvSpPr>
        <p:spPr>
          <a:xfrm>
            <a:off x="768191" y="6747391"/>
            <a:ext cx="13094018" cy="702469"/>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Our strategic focus should be to leverage these popular choices for targeted promotions and bundles to boost repeat purchases. Understanding what drives their success allows us to replicate elements of their appeal across our broader product range.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9020" y="572810"/>
            <a:ext cx="7939087" cy="650915"/>
          </a:xfrm>
          <a:prstGeom prst="rect">
            <a:avLst/>
          </a:prstGeom>
          <a:noFill/>
          <a:ln/>
        </p:spPr>
        <p:txBody>
          <a:bodyPr wrap="none" lIns="0" tIns="0" rIns="0" bIns="0" rtlCol="0" anchor="t"/>
          <a:lstStyle/>
          <a:p>
            <a:pPr algn="l" indent="0" marL="0">
              <a:lnSpc>
                <a:spcPts val="5100"/>
              </a:lnSpc>
              <a:buNone/>
            </a:pPr>
            <a:r>
              <a:rPr lang="en-US" sz="4100" dirty="0">
                <a:solidFill>
                  <a:srgbClr val="CBCCCE"/>
                </a:solidFill>
                <a:latin typeface="Instrument Sans Semi Bold" pitchFamily="34" charset="0"/>
                <a:ea typeface="Instrument Sans Semi Bold" pitchFamily="34" charset="-122"/>
                <a:cs typeface="Instrument Sans Semi Bold" pitchFamily="34" charset="-120"/>
              </a:rPr>
              <a:t>Low Performers &amp; Opportunities</a:t>
            </a:r>
            <a:endParaRPr lang="en-US" sz="4100" dirty="0"/>
          </a:p>
        </p:txBody>
      </p:sp>
      <p:sp>
        <p:nvSpPr>
          <p:cNvPr id="3" name="Shape 1"/>
          <p:cNvSpPr/>
          <p:nvPr/>
        </p:nvSpPr>
        <p:spPr>
          <a:xfrm>
            <a:off x="729020" y="1640324"/>
            <a:ext cx="4251960" cy="3549015"/>
          </a:xfrm>
          <a:prstGeom prst="roundRect">
            <a:avLst>
              <a:gd name="adj" fmla="val 2465"/>
            </a:avLst>
          </a:prstGeom>
          <a:solidFill>
            <a:srgbClr val="3D3D42"/>
          </a:solidFill>
          <a:ln w="7620">
            <a:solidFill>
              <a:srgbClr val="56565B"/>
            </a:solidFill>
            <a:prstDash val="solid"/>
          </a:ln>
        </p:spPr>
      </p:sp>
      <p:sp>
        <p:nvSpPr>
          <p:cNvPr id="4" name="Text 2"/>
          <p:cNvSpPr/>
          <p:nvPr/>
        </p:nvSpPr>
        <p:spPr>
          <a:xfrm>
            <a:off x="944880" y="1856184"/>
            <a:ext cx="2603778" cy="325398"/>
          </a:xfrm>
          <a:prstGeom prst="rect">
            <a:avLst/>
          </a:prstGeom>
          <a:noFill/>
          <a:ln/>
        </p:spPr>
        <p:txBody>
          <a:bodyPr wrap="none" lIns="0" tIns="0" rIns="0" bIns="0" rtlCol="0" anchor="t"/>
          <a:lstStyle/>
          <a:p>
            <a:pPr algn="l"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Brie Carre Pizza</a:t>
            </a:r>
            <a:endParaRPr lang="en-US" sz="2050" dirty="0"/>
          </a:p>
        </p:txBody>
      </p:sp>
      <p:sp>
        <p:nvSpPr>
          <p:cNvPr id="5" name="Text 3"/>
          <p:cNvSpPr/>
          <p:nvPr/>
        </p:nvSpPr>
        <p:spPr>
          <a:xfrm>
            <a:off x="944880" y="2306479"/>
            <a:ext cx="3820239" cy="1000125"/>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The lowest revenue generator at ₹11,588.50, suggesting a niche appeal or lack of customer familiarity.</a:t>
            </a:r>
            <a:endParaRPr lang="en-US" sz="1600" dirty="0"/>
          </a:p>
        </p:txBody>
      </p:sp>
      <p:sp>
        <p:nvSpPr>
          <p:cNvPr id="6" name="Shape 4"/>
          <p:cNvSpPr/>
          <p:nvPr/>
        </p:nvSpPr>
        <p:spPr>
          <a:xfrm>
            <a:off x="5189220" y="1640324"/>
            <a:ext cx="4251960" cy="3549015"/>
          </a:xfrm>
          <a:prstGeom prst="roundRect">
            <a:avLst>
              <a:gd name="adj" fmla="val 2465"/>
            </a:avLst>
          </a:prstGeom>
          <a:solidFill>
            <a:srgbClr val="3D3D42"/>
          </a:solidFill>
          <a:ln w="7620">
            <a:solidFill>
              <a:srgbClr val="56565B"/>
            </a:solidFill>
            <a:prstDash val="solid"/>
          </a:ln>
        </p:spPr>
      </p:sp>
      <p:sp>
        <p:nvSpPr>
          <p:cNvPr id="7" name="Text 5"/>
          <p:cNvSpPr/>
          <p:nvPr/>
        </p:nvSpPr>
        <p:spPr>
          <a:xfrm>
            <a:off x="5405080" y="1856184"/>
            <a:ext cx="2603778" cy="325398"/>
          </a:xfrm>
          <a:prstGeom prst="rect">
            <a:avLst/>
          </a:prstGeom>
          <a:noFill/>
          <a:ln/>
        </p:spPr>
        <p:txBody>
          <a:bodyPr wrap="none" lIns="0" tIns="0" rIns="0" bIns="0" rtlCol="0" anchor="t"/>
          <a:lstStyle/>
          <a:p>
            <a:pPr algn="l"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Niche Flavours</a:t>
            </a:r>
            <a:endParaRPr lang="en-US" sz="2050" dirty="0"/>
          </a:p>
        </p:txBody>
      </p:sp>
      <p:sp>
        <p:nvSpPr>
          <p:cNvPr id="8" name="Text 6"/>
          <p:cNvSpPr/>
          <p:nvPr/>
        </p:nvSpPr>
        <p:spPr>
          <a:xfrm>
            <a:off x="5405080" y="2306479"/>
            <a:ext cx="3820239" cy="1333500"/>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Several bottom-tier pizzas fall into categories with less familiar or highly specialised flavour profiles, potentially limiting their market reach.</a:t>
            </a:r>
            <a:endParaRPr lang="en-US" sz="1600" dirty="0"/>
          </a:p>
        </p:txBody>
      </p:sp>
      <p:sp>
        <p:nvSpPr>
          <p:cNvPr id="9" name="Shape 7"/>
          <p:cNvSpPr/>
          <p:nvPr/>
        </p:nvSpPr>
        <p:spPr>
          <a:xfrm>
            <a:off x="9649420" y="1640324"/>
            <a:ext cx="4251960" cy="3549015"/>
          </a:xfrm>
          <a:prstGeom prst="roundRect">
            <a:avLst>
              <a:gd name="adj" fmla="val 2465"/>
            </a:avLst>
          </a:prstGeom>
          <a:solidFill>
            <a:srgbClr val="3D3D42"/>
          </a:solidFill>
          <a:ln w="7620">
            <a:solidFill>
              <a:srgbClr val="56565B"/>
            </a:solidFill>
            <a:prstDash val="solid"/>
          </a:ln>
        </p:spPr>
      </p:sp>
      <p:sp>
        <p:nvSpPr>
          <p:cNvPr id="10" name="Text 8"/>
          <p:cNvSpPr/>
          <p:nvPr/>
        </p:nvSpPr>
        <p:spPr>
          <a:xfrm>
            <a:off x="9865281" y="1856184"/>
            <a:ext cx="2603778" cy="325398"/>
          </a:xfrm>
          <a:prstGeom prst="rect">
            <a:avLst/>
          </a:prstGeom>
          <a:noFill/>
          <a:ln/>
        </p:spPr>
        <p:txBody>
          <a:bodyPr wrap="none" lIns="0" tIns="0" rIns="0" bIns="0" rtlCol="0" anchor="t"/>
          <a:lstStyle/>
          <a:p>
            <a:pPr algn="l"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Action Points</a:t>
            </a:r>
            <a:endParaRPr lang="en-US" sz="2050" dirty="0"/>
          </a:p>
        </p:txBody>
      </p:sp>
      <p:sp>
        <p:nvSpPr>
          <p:cNvPr id="11" name="Text 9"/>
          <p:cNvSpPr/>
          <p:nvPr/>
        </p:nvSpPr>
        <p:spPr>
          <a:xfrm>
            <a:off x="9865281" y="2306479"/>
            <a:ext cx="3820239" cy="2667000"/>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Immediate audit of visibility and placement on the menu and promotional materials. Consider rebranding, bundling with popular items, or seasonal promotions to test market response. Establish a clear tracking system to measure improvement post-intervention.</a:t>
            </a:r>
            <a:endParaRPr lang="en-US" sz="1600" dirty="0"/>
          </a:p>
        </p:txBody>
      </p:sp>
      <p:sp>
        <p:nvSpPr>
          <p:cNvPr id="12" name="Text 10"/>
          <p:cNvSpPr/>
          <p:nvPr/>
        </p:nvSpPr>
        <p:spPr>
          <a:xfrm>
            <a:off x="729020" y="5423654"/>
            <a:ext cx="13172361" cy="1000125"/>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While our top pizzas soar, it's essential to address those at the bottom tier. The Brie Carre Pizza, with the lowest revenue at ₹11,588.50, exemplifies a category of pizzas that may be niche or less familiar to our customer base. These items often feature unique or less conventional ingredients, which, while appealing to some, may deter others.</a:t>
            </a:r>
            <a:endParaRPr lang="en-US" sz="1600" dirty="0"/>
          </a:p>
        </p:txBody>
      </p:sp>
      <p:sp>
        <p:nvSpPr>
          <p:cNvPr id="13" name="Text 11"/>
          <p:cNvSpPr/>
          <p:nvPr/>
        </p:nvSpPr>
        <p:spPr>
          <a:xfrm>
            <a:off x="729020" y="6658094"/>
            <a:ext cx="13172361" cy="1000125"/>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Our action points include auditing their current visibility and placement, exploring rebranding or bundling strategies to enhance their appeal, or promoting them seasonally to gauge interest. Crucially, we must track their performance closely after implementing these interventions to inform future menu decisions.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1985" y="650200"/>
            <a:ext cx="6156007" cy="573286"/>
          </a:xfrm>
          <a:prstGeom prst="rect">
            <a:avLst/>
          </a:prstGeom>
          <a:noFill/>
          <a:ln/>
        </p:spPr>
        <p:txBody>
          <a:bodyPr wrap="none" lIns="0" tIns="0" rIns="0" bIns="0" rtlCol="0" anchor="t"/>
          <a:lstStyle/>
          <a:p>
            <a:pPr algn="l" indent="0" marL="0">
              <a:lnSpc>
                <a:spcPts val="4500"/>
              </a:lnSpc>
              <a:buNone/>
            </a:pPr>
            <a:r>
              <a:rPr lang="en-US" sz="3600" dirty="0">
                <a:solidFill>
                  <a:srgbClr val="CBCCCE"/>
                </a:solidFill>
                <a:latin typeface="Instrument Sans Semi Bold" pitchFamily="34" charset="0"/>
                <a:ea typeface="Instrument Sans Semi Bold" pitchFamily="34" charset="-122"/>
                <a:cs typeface="Instrument Sans Semi Bold" pitchFamily="34" charset="-120"/>
              </a:rPr>
              <a:t>Time-Based Revenue Trends</a:t>
            </a:r>
            <a:endParaRPr lang="en-US" sz="3600" dirty="0"/>
          </a:p>
        </p:txBody>
      </p:sp>
      <p:pic>
        <p:nvPicPr>
          <p:cNvPr id="3" name="Image 0" descr="preencoded.png">    </p:cNvPr>
          <p:cNvPicPr>
            <a:picLocks noChangeAspect="1"/>
          </p:cNvPicPr>
          <p:nvPr/>
        </p:nvPicPr>
        <p:blipFill>
          <a:blip r:embed="rId1"/>
          <a:stretch>
            <a:fillRect/>
          </a:stretch>
        </p:blipFill>
        <p:spPr>
          <a:xfrm>
            <a:off x="641985" y="1590318"/>
            <a:ext cx="917138" cy="1100614"/>
          </a:xfrm>
          <a:prstGeom prst="rect">
            <a:avLst/>
          </a:prstGeom>
        </p:spPr>
      </p:pic>
      <p:sp>
        <p:nvSpPr>
          <p:cNvPr id="4" name="Text 1"/>
          <p:cNvSpPr/>
          <p:nvPr/>
        </p:nvSpPr>
        <p:spPr>
          <a:xfrm>
            <a:off x="1834277" y="1773674"/>
            <a:ext cx="2293025" cy="28658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Best Months</a:t>
            </a:r>
            <a:endParaRPr lang="en-US" sz="1800" dirty="0"/>
          </a:p>
        </p:txBody>
      </p:sp>
      <p:sp>
        <p:nvSpPr>
          <p:cNvPr id="5" name="Text 2"/>
          <p:cNvSpPr/>
          <p:nvPr/>
        </p:nvSpPr>
        <p:spPr>
          <a:xfrm>
            <a:off x="1834277" y="2170271"/>
            <a:ext cx="12154138" cy="293489"/>
          </a:xfrm>
          <a:prstGeom prst="rect">
            <a:avLst/>
          </a:prstGeom>
          <a:noFill/>
          <a:ln/>
        </p:spPr>
        <p:txBody>
          <a:bodyPr wrap="non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May, July, and November consistently show the highest revenue and order volumes, indicating peak periods for promotions.</a:t>
            </a:r>
            <a:endParaRPr lang="en-US" sz="1400" dirty="0"/>
          </a:p>
        </p:txBody>
      </p:sp>
      <p:pic>
        <p:nvPicPr>
          <p:cNvPr id="6" name="Image 1" descr="preencoded.png">    </p:cNvPr>
          <p:cNvPicPr>
            <a:picLocks noChangeAspect="1"/>
          </p:cNvPicPr>
          <p:nvPr/>
        </p:nvPicPr>
        <p:blipFill>
          <a:blip r:embed="rId2"/>
          <a:stretch>
            <a:fillRect/>
          </a:stretch>
        </p:blipFill>
        <p:spPr>
          <a:xfrm>
            <a:off x="641985" y="2690932"/>
            <a:ext cx="917138" cy="1100614"/>
          </a:xfrm>
          <a:prstGeom prst="rect">
            <a:avLst/>
          </a:prstGeom>
        </p:spPr>
      </p:pic>
      <p:sp>
        <p:nvSpPr>
          <p:cNvPr id="7" name="Text 3"/>
          <p:cNvSpPr/>
          <p:nvPr/>
        </p:nvSpPr>
        <p:spPr>
          <a:xfrm>
            <a:off x="1834277" y="2874288"/>
            <a:ext cx="2293025" cy="28658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Best Day</a:t>
            </a:r>
            <a:endParaRPr lang="en-US" sz="1800" dirty="0"/>
          </a:p>
        </p:txBody>
      </p:sp>
      <p:sp>
        <p:nvSpPr>
          <p:cNvPr id="8" name="Text 4"/>
          <p:cNvSpPr/>
          <p:nvPr/>
        </p:nvSpPr>
        <p:spPr>
          <a:xfrm>
            <a:off x="1834277" y="3270885"/>
            <a:ext cx="12154138" cy="293489"/>
          </a:xfrm>
          <a:prstGeom prst="rect">
            <a:avLst/>
          </a:prstGeom>
          <a:noFill/>
          <a:ln/>
        </p:spPr>
        <p:txBody>
          <a:bodyPr wrap="non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Friday emerges as our strongest day for both order volume and revenue, a prime target for weekend kick-off campaigns.</a:t>
            </a:r>
            <a:endParaRPr lang="en-US" sz="1400" dirty="0"/>
          </a:p>
        </p:txBody>
      </p:sp>
      <p:pic>
        <p:nvPicPr>
          <p:cNvPr id="9" name="Image 2" descr="preencoded.png">    </p:cNvPr>
          <p:cNvPicPr>
            <a:picLocks noChangeAspect="1"/>
          </p:cNvPicPr>
          <p:nvPr/>
        </p:nvPicPr>
        <p:blipFill>
          <a:blip r:embed="rId3"/>
          <a:stretch>
            <a:fillRect/>
          </a:stretch>
        </p:blipFill>
        <p:spPr>
          <a:xfrm>
            <a:off x="641985" y="3791545"/>
            <a:ext cx="917138" cy="1100614"/>
          </a:xfrm>
          <a:prstGeom prst="rect">
            <a:avLst/>
          </a:prstGeom>
        </p:spPr>
      </p:pic>
      <p:sp>
        <p:nvSpPr>
          <p:cNvPr id="10" name="Text 5"/>
          <p:cNvSpPr/>
          <p:nvPr/>
        </p:nvSpPr>
        <p:spPr>
          <a:xfrm>
            <a:off x="1834277" y="3974902"/>
            <a:ext cx="2690574" cy="28658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Highest Avg. Order Value</a:t>
            </a:r>
            <a:endParaRPr lang="en-US" sz="1800" dirty="0"/>
          </a:p>
        </p:txBody>
      </p:sp>
      <p:sp>
        <p:nvSpPr>
          <p:cNvPr id="11" name="Text 6"/>
          <p:cNvSpPr/>
          <p:nvPr/>
        </p:nvSpPr>
        <p:spPr>
          <a:xfrm>
            <a:off x="1834277" y="4371499"/>
            <a:ext cx="12154138" cy="293489"/>
          </a:xfrm>
          <a:prstGeom prst="rect">
            <a:avLst/>
          </a:prstGeom>
          <a:noFill/>
          <a:ln/>
        </p:spPr>
        <p:txBody>
          <a:bodyPr wrap="non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Saturdays record the highest average order value, likely due to family or group purchases, presenting an opportunity for large-format bundles.</a:t>
            </a:r>
            <a:endParaRPr lang="en-US" sz="1400" dirty="0"/>
          </a:p>
        </p:txBody>
      </p:sp>
      <p:pic>
        <p:nvPicPr>
          <p:cNvPr id="12" name="Image 3" descr="preencoded.png">    </p:cNvPr>
          <p:cNvPicPr>
            <a:picLocks noChangeAspect="1"/>
          </p:cNvPicPr>
          <p:nvPr/>
        </p:nvPicPr>
        <p:blipFill>
          <a:blip r:embed="rId4"/>
          <a:stretch>
            <a:fillRect/>
          </a:stretch>
        </p:blipFill>
        <p:spPr>
          <a:xfrm>
            <a:off x="641985" y="4892159"/>
            <a:ext cx="917138" cy="1100614"/>
          </a:xfrm>
          <a:prstGeom prst="rect">
            <a:avLst/>
          </a:prstGeom>
        </p:spPr>
      </p:pic>
      <p:sp>
        <p:nvSpPr>
          <p:cNvPr id="13" name="Text 7"/>
          <p:cNvSpPr/>
          <p:nvPr/>
        </p:nvSpPr>
        <p:spPr>
          <a:xfrm>
            <a:off x="1834277" y="5075515"/>
            <a:ext cx="2293025" cy="28658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Peak Hours</a:t>
            </a:r>
            <a:endParaRPr lang="en-US" sz="1800" dirty="0"/>
          </a:p>
        </p:txBody>
      </p:sp>
      <p:sp>
        <p:nvSpPr>
          <p:cNvPr id="14" name="Text 8"/>
          <p:cNvSpPr/>
          <p:nvPr/>
        </p:nvSpPr>
        <p:spPr>
          <a:xfrm>
            <a:off x="1834277" y="5472113"/>
            <a:ext cx="12154138" cy="293489"/>
          </a:xfrm>
          <a:prstGeom prst="rect">
            <a:avLst/>
          </a:prstGeom>
          <a:noFill/>
          <a:ln/>
        </p:spPr>
        <p:txBody>
          <a:bodyPr wrap="non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The 12–1 PM and 5–7 PM windows are critical, representing our busiest periods for order intake and delivery.</a:t>
            </a:r>
            <a:endParaRPr lang="en-US" sz="1400" dirty="0"/>
          </a:p>
        </p:txBody>
      </p:sp>
      <p:sp>
        <p:nvSpPr>
          <p:cNvPr id="15" name="Text 9"/>
          <p:cNvSpPr/>
          <p:nvPr/>
        </p:nvSpPr>
        <p:spPr>
          <a:xfrm>
            <a:off x="641985" y="6199108"/>
            <a:ext cx="13346430" cy="586978"/>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Understanding our time-based revenue trends is crucial for optimising operations. Our analysis reveals that May, July, and November are consistently our best months, while Fridays lead in daily orders and revenue. Saturdays, however, show the highest average order value, suggesting larger group or family purchases.</a:t>
            </a:r>
            <a:endParaRPr lang="en-US" sz="1400" dirty="0"/>
          </a:p>
        </p:txBody>
      </p:sp>
      <p:sp>
        <p:nvSpPr>
          <p:cNvPr id="16" name="Text 10"/>
          <p:cNvSpPr/>
          <p:nvPr/>
        </p:nvSpPr>
        <p:spPr>
          <a:xfrm>
            <a:off x="641985" y="6992422"/>
            <a:ext cx="13346430" cy="586978"/>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The peak hours from 12–1 PM and 5–7 PM are particularly significant. This data has direct implications for staff scheduling, promotional timing, and delivery optimisation. By aligning our resources and marketing efforts with these peak periods, we can maximise efficiency and capture more sales.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34841"/>
            <a:ext cx="6627971"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Ingredient-Level Insights</a:t>
            </a:r>
            <a:endParaRPr lang="en-US" sz="4450" dirty="0"/>
          </a:p>
        </p:txBody>
      </p:sp>
      <p:sp>
        <p:nvSpPr>
          <p:cNvPr id="3" name="Text 1"/>
          <p:cNvSpPr/>
          <p:nvPr/>
        </p:nvSpPr>
        <p:spPr>
          <a:xfrm>
            <a:off x="793790" y="191059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Top Ingredients</a:t>
            </a:r>
            <a:endParaRPr lang="en-US" sz="2200" dirty="0"/>
          </a:p>
        </p:txBody>
      </p:sp>
      <p:sp>
        <p:nvSpPr>
          <p:cNvPr id="4" name="Text 2"/>
          <p:cNvSpPr/>
          <p:nvPr/>
        </p:nvSpPr>
        <p:spPr>
          <a:xfrm>
            <a:off x="793790" y="2491740"/>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Mozzarella: The foundational cheese for most pizzas.</a:t>
            </a:r>
            <a:endParaRPr lang="en-US" sz="1750" dirty="0"/>
          </a:p>
        </p:txBody>
      </p:sp>
      <p:sp>
        <p:nvSpPr>
          <p:cNvPr id="5" name="Text 3"/>
          <p:cNvSpPr/>
          <p:nvPr/>
        </p:nvSpPr>
        <p:spPr>
          <a:xfrm>
            <a:off x="793790" y="3296841"/>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Garlic: A flavour enhancer across many popular options.</a:t>
            </a:r>
            <a:endParaRPr lang="en-US" sz="1750" dirty="0"/>
          </a:p>
        </p:txBody>
      </p:sp>
      <p:sp>
        <p:nvSpPr>
          <p:cNvPr id="6" name="Text 4"/>
          <p:cNvSpPr/>
          <p:nvPr/>
        </p:nvSpPr>
        <p:spPr>
          <a:xfrm>
            <a:off x="793790" y="4101941"/>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Tomatoes: Key for sauces and fresh toppings.</a:t>
            </a:r>
            <a:endParaRPr lang="en-US" sz="1750" dirty="0"/>
          </a:p>
        </p:txBody>
      </p:sp>
      <p:sp>
        <p:nvSpPr>
          <p:cNvPr id="7" name="Text 5"/>
          <p:cNvSpPr/>
          <p:nvPr/>
        </p:nvSpPr>
        <p:spPr>
          <a:xfrm>
            <a:off x="5332928" y="191059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Customer Favorites</a:t>
            </a:r>
            <a:endParaRPr lang="en-US" sz="2200" dirty="0"/>
          </a:p>
        </p:txBody>
      </p:sp>
      <p:sp>
        <p:nvSpPr>
          <p:cNvPr id="8" name="Text 6"/>
          <p:cNvSpPr/>
          <p:nvPr/>
        </p:nvSpPr>
        <p:spPr>
          <a:xfrm>
            <a:off x="5332928" y="2491740"/>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Red Onions: Adds a sharp, fresh bite.</a:t>
            </a:r>
            <a:endParaRPr lang="en-US" sz="1750" dirty="0"/>
          </a:p>
        </p:txBody>
      </p:sp>
      <p:sp>
        <p:nvSpPr>
          <p:cNvPr id="9" name="Text 7"/>
          <p:cNvSpPr/>
          <p:nvPr/>
        </p:nvSpPr>
        <p:spPr>
          <a:xfrm>
            <a:off x="5332928" y="3296841"/>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Red Peppers: Contributes sweetness and colour.</a:t>
            </a:r>
            <a:endParaRPr lang="en-US" sz="1750" dirty="0"/>
          </a:p>
        </p:txBody>
      </p:sp>
      <p:sp>
        <p:nvSpPr>
          <p:cNvPr id="10" name="Text 8"/>
          <p:cNvSpPr/>
          <p:nvPr/>
        </p:nvSpPr>
        <p:spPr>
          <a:xfrm>
            <a:off x="5332928" y="4101941"/>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Pepperoni: A classic, highly requested topping.</a:t>
            </a:r>
            <a:endParaRPr lang="en-US" sz="1750" dirty="0"/>
          </a:p>
        </p:txBody>
      </p:sp>
      <p:sp>
        <p:nvSpPr>
          <p:cNvPr id="11" name="Text 9"/>
          <p:cNvSpPr/>
          <p:nvPr/>
        </p:nvSpPr>
        <p:spPr>
          <a:xfrm>
            <a:off x="9872067" y="191059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High Margin</a:t>
            </a:r>
            <a:endParaRPr lang="en-US" sz="2200" dirty="0"/>
          </a:p>
        </p:txBody>
      </p:sp>
      <p:sp>
        <p:nvSpPr>
          <p:cNvPr id="12" name="Text 10"/>
          <p:cNvSpPr/>
          <p:nvPr/>
        </p:nvSpPr>
        <p:spPr>
          <a:xfrm>
            <a:off x="9872067" y="2491740"/>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Gouda: Offers a distinctive, rich flavour.</a:t>
            </a:r>
            <a:endParaRPr lang="en-US" sz="1750" dirty="0"/>
          </a:p>
        </p:txBody>
      </p:sp>
      <p:sp>
        <p:nvSpPr>
          <p:cNvPr id="13" name="Text 11"/>
          <p:cNvSpPr/>
          <p:nvPr/>
        </p:nvSpPr>
        <p:spPr>
          <a:xfrm>
            <a:off x="9872067" y="3296841"/>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Romano: A pungent, salty hard cheese for flavour depth.</a:t>
            </a:r>
            <a:endParaRPr lang="en-US" sz="1750" dirty="0"/>
          </a:p>
        </p:txBody>
      </p:sp>
      <p:sp>
        <p:nvSpPr>
          <p:cNvPr id="14" name="Text 12"/>
          <p:cNvSpPr/>
          <p:nvPr/>
        </p:nvSpPr>
        <p:spPr>
          <a:xfrm>
            <a:off x="9872067" y="4101941"/>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Italian Sausage: A premium meat topping with good profit margins.</a:t>
            </a:r>
            <a:endParaRPr lang="en-US" sz="1750" dirty="0"/>
          </a:p>
        </p:txBody>
      </p:sp>
      <p:sp>
        <p:nvSpPr>
          <p:cNvPr id="15" name="Text 13"/>
          <p:cNvSpPr/>
          <p:nvPr/>
        </p:nvSpPr>
        <p:spPr>
          <a:xfrm>
            <a:off x="793790" y="516219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Delving into ingredient-level insights provides a granular view of what drives taste and sales. Mozzarella, garlic, and tomatoes are consistently our top-performing ingredients, forming the backbone of many popular pizzas. Red onions, red peppers, and pepperoni stand out as consistent customer favourites, often requested for their familiar and appealing flavours.</a:t>
            </a:r>
            <a:endParaRPr lang="en-US" sz="1750" dirty="0"/>
          </a:p>
        </p:txBody>
      </p:sp>
      <p:sp>
        <p:nvSpPr>
          <p:cNvPr id="16" name="Text 14"/>
          <p:cNvSpPr/>
          <p:nvPr/>
        </p:nvSpPr>
        <p:spPr>
          <a:xfrm>
            <a:off x="793790" y="6506051"/>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Furthermore, ingredients like Gouda, Romano, and Italian Sausage offer high-profit margins. Our menu strategy should therefore focus on designing pizzas around these high-performing ingredients, considering premium bundles with specialty toppings, and exploring seasonal rotations that leverage top-margin ingredients to maximise profitability.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9008" y="502087"/>
            <a:ext cx="6546175" cy="570548"/>
          </a:xfrm>
          <a:prstGeom prst="rect">
            <a:avLst/>
          </a:prstGeom>
          <a:noFill/>
          <a:ln/>
        </p:spPr>
        <p:txBody>
          <a:bodyPr wrap="none" lIns="0" tIns="0" rIns="0" bIns="0" rtlCol="0" anchor="t"/>
          <a:lstStyle/>
          <a:p>
            <a:pPr algn="l" indent="0" marL="0">
              <a:lnSpc>
                <a:spcPts val="4450"/>
              </a:lnSpc>
              <a:buNone/>
            </a:pPr>
            <a:r>
              <a:rPr lang="en-US" sz="3550" dirty="0">
                <a:solidFill>
                  <a:srgbClr val="CBCCCE"/>
                </a:solidFill>
                <a:latin typeface="Instrument Sans Semi Bold" pitchFamily="34" charset="0"/>
                <a:ea typeface="Instrument Sans Semi Bold" pitchFamily="34" charset="-122"/>
                <a:cs typeface="Instrument Sans Semi Bold" pitchFamily="34" charset="-120"/>
              </a:rPr>
              <a:t>Order Size &amp; Category Insights</a:t>
            </a:r>
            <a:endParaRPr lang="en-US" sz="3550" dirty="0"/>
          </a:p>
        </p:txBody>
      </p:sp>
      <p:sp>
        <p:nvSpPr>
          <p:cNvPr id="3" name="Text 1"/>
          <p:cNvSpPr/>
          <p:nvPr/>
        </p:nvSpPr>
        <p:spPr>
          <a:xfrm>
            <a:off x="2422208" y="1975009"/>
            <a:ext cx="2282428" cy="285274"/>
          </a:xfrm>
          <a:prstGeom prst="rect">
            <a:avLst/>
          </a:prstGeom>
          <a:noFill/>
          <a:ln/>
        </p:spPr>
        <p:txBody>
          <a:bodyPr wrap="none" lIns="0" tIns="0" rIns="0" bIns="0" rtlCol="0" anchor="t"/>
          <a:lstStyle/>
          <a:p>
            <a:pPr algn="r" indent="0" marL="0">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Large Pizzas</a:t>
            </a:r>
            <a:endParaRPr lang="en-US" sz="1750" dirty="0"/>
          </a:p>
        </p:txBody>
      </p:sp>
      <p:sp>
        <p:nvSpPr>
          <p:cNvPr id="4" name="Text 2"/>
          <p:cNvSpPr/>
          <p:nvPr/>
        </p:nvSpPr>
        <p:spPr>
          <a:xfrm>
            <a:off x="639008" y="2369820"/>
            <a:ext cx="4065627" cy="584359"/>
          </a:xfrm>
          <a:prstGeom prst="rect">
            <a:avLst/>
          </a:prstGeom>
          <a:noFill/>
          <a:ln/>
        </p:spPr>
        <p:txBody>
          <a:bodyPr wrap="square" lIns="0" tIns="0" rIns="0" bIns="0" rtlCol="0" anchor="t"/>
          <a:lstStyle/>
          <a:p>
            <a:pPr algn="r"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Generate 46% of total revenue, confirming their significant impact on overall sales performance.</a:t>
            </a:r>
            <a:endParaRPr lang="en-US" sz="1400" dirty="0"/>
          </a:p>
        </p:txBody>
      </p:sp>
      <p:pic>
        <p:nvPicPr>
          <p:cNvPr id="5" name="Image 0" descr="preencoded.png">    </p:cNvPr>
          <p:cNvPicPr>
            <a:picLocks noChangeAspect="1"/>
          </p:cNvPicPr>
          <p:nvPr/>
        </p:nvPicPr>
        <p:blipFill>
          <a:blip r:embed="rId1"/>
          <a:stretch>
            <a:fillRect/>
          </a:stretch>
        </p:blipFill>
        <p:spPr>
          <a:xfrm>
            <a:off x="4978479" y="1437799"/>
            <a:ext cx="4673322" cy="4673322"/>
          </a:xfrm>
          <a:prstGeom prst="rect">
            <a:avLst/>
          </a:prstGeom>
        </p:spPr>
      </p:pic>
      <p:pic>
        <p:nvPicPr>
          <p:cNvPr id="6" name="Image 1" descr="preencoded.png">    </p:cNvPr>
          <p:cNvPicPr>
            <a:picLocks noChangeAspect="1"/>
          </p:cNvPicPr>
          <p:nvPr/>
        </p:nvPicPr>
        <p:blipFill>
          <a:blip r:embed="rId2"/>
          <a:stretch>
            <a:fillRect/>
          </a:stretch>
        </p:blipFill>
        <p:spPr>
          <a:xfrm>
            <a:off x="6021943" y="2447092"/>
            <a:ext cx="273129" cy="341471"/>
          </a:xfrm>
          <a:prstGeom prst="rect">
            <a:avLst/>
          </a:prstGeom>
        </p:spPr>
      </p:pic>
      <p:sp>
        <p:nvSpPr>
          <p:cNvPr id="7" name="Text 3"/>
          <p:cNvSpPr/>
          <p:nvPr/>
        </p:nvSpPr>
        <p:spPr>
          <a:xfrm>
            <a:off x="9925645" y="1975009"/>
            <a:ext cx="2282428" cy="285274"/>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Classic Category</a:t>
            </a:r>
            <a:endParaRPr lang="en-US" sz="1750" dirty="0"/>
          </a:p>
        </p:txBody>
      </p:sp>
      <p:sp>
        <p:nvSpPr>
          <p:cNvPr id="8" name="Text 4"/>
          <p:cNvSpPr/>
          <p:nvPr/>
        </p:nvSpPr>
        <p:spPr>
          <a:xfrm>
            <a:off x="9925645" y="2369820"/>
            <a:ext cx="4065746" cy="584359"/>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Accounts for the highest volume of pizzas sold, indicating broad appeal and consistent demand.</a:t>
            </a:r>
            <a:endParaRPr lang="en-US" sz="1400" dirty="0"/>
          </a:p>
        </p:txBody>
      </p:sp>
      <p:pic>
        <p:nvPicPr>
          <p:cNvPr id="9" name="Image 2" descr="preencoded.png">    </p:cNvPr>
          <p:cNvPicPr>
            <a:picLocks noChangeAspect="1"/>
          </p:cNvPicPr>
          <p:nvPr/>
        </p:nvPicPr>
        <p:blipFill>
          <a:blip r:embed="rId3"/>
          <a:stretch>
            <a:fillRect/>
          </a:stretch>
        </p:blipFill>
        <p:spPr>
          <a:xfrm>
            <a:off x="4978479" y="1437799"/>
            <a:ext cx="4673322" cy="4673322"/>
          </a:xfrm>
          <a:prstGeom prst="rect">
            <a:avLst/>
          </a:prstGeom>
        </p:spPr>
      </p:pic>
      <p:pic>
        <p:nvPicPr>
          <p:cNvPr id="10" name="Image 3" descr="preencoded.png">    </p:cNvPr>
          <p:cNvPicPr>
            <a:picLocks noChangeAspect="1"/>
          </p:cNvPicPr>
          <p:nvPr/>
        </p:nvPicPr>
        <p:blipFill>
          <a:blip r:embed="rId4"/>
          <a:stretch>
            <a:fillRect/>
          </a:stretch>
        </p:blipFill>
        <p:spPr>
          <a:xfrm>
            <a:off x="8335089" y="2447092"/>
            <a:ext cx="273129" cy="341471"/>
          </a:xfrm>
          <a:prstGeom prst="rect">
            <a:avLst/>
          </a:prstGeom>
        </p:spPr>
      </p:pic>
      <p:sp>
        <p:nvSpPr>
          <p:cNvPr id="11" name="Text 5"/>
          <p:cNvSpPr/>
          <p:nvPr/>
        </p:nvSpPr>
        <p:spPr>
          <a:xfrm>
            <a:off x="9925645" y="4302443"/>
            <a:ext cx="2282428" cy="285274"/>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Chicken Category</a:t>
            </a:r>
            <a:endParaRPr lang="en-US" sz="1750" dirty="0"/>
          </a:p>
        </p:txBody>
      </p:sp>
      <p:sp>
        <p:nvSpPr>
          <p:cNvPr id="12" name="Text 6"/>
          <p:cNvSpPr/>
          <p:nvPr/>
        </p:nvSpPr>
        <p:spPr>
          <a:xfrm>
            <a:off x="9925645" y="4697254"/>
            <a:ext cx="4065746" cy="876538"/>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Boasts the highest revenue per order, suggesting customers often choose higher-priced or more elaborate chicken options.</a:t>
            </a:r>
            <a:endParaRPr lang="en-US" sz="1400" dirty="0"/>
          </a:p>
        </p:txBody>
      </p:sp>
      <p:pic>
        <p:nvPicPr>
          <p:cNvPr id="13" name="Image 4" descr="preencoded.png">    </p:cNvPr>
          <p:cNvPicPr>
            <a:picLocks noChangeAspect="1"/>
          </p:cNvPicPr>
          <p:nvPr/>
        </p:nvPicPr>
        <p:blipFill>
          <a:blip r:embed="rId5"/>
          <a:stretch>
            <a:fillRect/>
          </a:stretch>
        </p:blipFill>
        <p:spPr>
          <a:xfrm>
            <a:off x="4978479" y="1437799"/>
            <a:ext cx="4673322" cy="4673322"/>
          </a:xfrm>
          <a:prstGeom prst="rect">
            <a:avLst/>
          </a:prstGeom>
        </p:spPr>
      </p:pic>
      <p:pic>
        <p:nvPicPr>
          <p:cNvPr id="14" name="Image 5" descr="preencoded.png">    </p:cNvPr>
          <p:cNvPicPr>
            <a:picLocks noChangeAspect="1"/>
          </p:cNvPicPr>
          <p:nvPr/>
        </p:nvPicPr>
        <p:blipFill>
          <a:blip r:embed="rId6"/>
          <a:stretch>
            <a:fillRect/>
          </a:stretch>
        </p:blipFill>
        <p:spPr>
          <a:xfrm>
            <a:off x="8335089" y="4760238"/>
            <a:ext cx="273129" cy="341471"/>
          </a:xfrm>
          <a:prstGeom prst="rect">
            <a:avLst/>
          </a:prstGeom>
        </p:spPr>
      </p:pic>
      <p:sp>
        <p:nvSpPr>
          <p:cNvPr id="15" name="Text 7"/>
          <p:cNvSpPr/>
          <p:nvPr/>
        </p:nvSpPr>
        <p:spPr>
          <a:xfrm>
            <a:off x="2164199" y="4302443"/>
            <a:ext cx="2540437" cy="285274"/>
          </a:xfrm>
          <a:prstGeom prst="rect">
            <a:avLst/>
          </a:prstGeom>
          <a:noFill/>
          <a:ln/>
        </p:spPr>
        <p:txBody>
          <a:bodyPr wrap="none" lIns="0" tIns="0" rIns="0" bIns="0" rtlCol="0" anchor="t"/>
          <a:lstStyle/>
          <a:p>
            <a:pPr algn="r" indent="0" marL="0">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High-Value Order Peaks</a:t>
            </a:r>
            <a:endParaRPr lang="en-US" sz="1750" dirty="0"/>
          </a:p>
        </p:txBody>
      </p:sp>
      <p:sp>
        <p:nvSpPr>
          <p:cNvPr id="16" name="Text 8"/>
          <p:cNvSpPr/>
          <p:nvPr/>
        </p:nvSpPr>
        <p:spPr>
          <a:xfrm>
            <a:off x="639008" y="4697254"/>
            <a:ext cx="4065627" cy="876538"/>
          </a:xfrm>
          <a:prstGeom prst="rect">
            <a:avLst/>
          </a:prstGeom>
          <a:noFill/>
          <a:ln/>
        </p:spPr>
        <p:txBody>
          <a:bodyPr wrap="square" lIns="0" tIns="0" rIns="0" bIns="0" rtlCol="0" anchor="t"/>
          <a:lstStyle/>
          <a:p>
            <a:pPr algn="r"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These orders consistently peak around traditional lunch and dinner times, aligning with our busiest operational periods.</a:t>
            </a:r>
            <a:endParaRPr lang="en-US" sz="1400" dirty="0"/>
          </a:p>
        </p:txBody>
      </p:sp>
      <p:pic>
        <p:nvPicPr>
          <p:cNvPr id="17" name="Image 6" descr="preencoded.png">    </p:cNvPr>
          <p:cNvPicPr>
            <a:picLocks noChangeAspect="1"/>
          </p:cNvPicPr>
          <p:nvPr/>
        </p:nvPicPr>
        <p:blipFill>
          <a:blip r:embed="rId7"/>
          <a:stretch>
            <a:fillRect/>
          </a:stretch>
        </p:blipFill>
        <p:spPr>
          <a:xfrm>
            <a:off x="4978479" y="1437799"/>
            <a:ext cx="4673322" cy="4673322"/>
          </a:xfrm>
          <a:prstGeom prst="rect">
            <a:avLst/>
          </a:prstGeom>
        </p:spPr>
      </p:pic>
      <p:pic>
        <p:nvPicPr>
          <p:cNvPr id="18" name="Image 7" descr="preencoded.png">    </p:cNvPr>
          <p:cNvPicPr>
            <a:picLocks noChangeAspect="1"/>
          </p:cNvPicPr>
          <p:nvPr/>
        </p:nvPicPr>
        <p:blipFill>
          <a:blip r:embed="rId8"/>
          <a:stretch>
            <a:fillRect/>
          </a:stretch>
        </p:blipFill>
        <p:spPr>
          <a:xfrm>
            <a:off x="6021943" y="4760238"/>
            <a:ext cx="273129" cy="341471"/>
          </a:xfrm>
          <a:prstGeom prst="rect">
            <a:avLst/>
          </a:prstGeom>
        </p:spPr>
      </p:pic>
      <p:sp>
        <p:nvSpPr>
          <p:cNvPr id="19" name="Text 9"/>
          <p:cNvSpPr/>
          <p:nvPr/>
        </p:nvSpPr>
        <p:spPr>
          <a:xfrm>
            <a:off x="639008" y="6316504"/>
            <a:ext cx="13352383" cy="876538"/>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Understanding what, how much, and when customers buy is pivotal for optimizing our sales strategy. The data clearly shows that large-sized pizzas are a significant revenue driver, contributing 46% of our total revenue. While the Classic category leads in sales volume, the Chicken category impressively generates the highest revenue per order.</a:t>
            </a:r>
            <a:endParaRPr lang="en-US" sz="1400" dirty="0"/>
          </a:p>
        </p:txBody>
      </p:sp>
      <p:sp>
        <p:nvSpPr>
          <p:cNvPr id="20" name="Text 10"/>
          <p:cNvSpPr/>
          <p:nvPr/>
        </p:nvSpPr>
        <p:spPr>
          <a:xfrm>
            <a:off x="639008" y="7398425"/>
            <a:ext cx="13352383" cy="876538"/>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Furthermore, high-value orders consistently peak around lunch and dinner times. Our strategic focus should therefore include actively pushing large-size upgrades, incentivising weekday large orders, and crafting premium bundles centered around our popular Chicken and Classic pizzas to capitalise on these trends.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2102" y="489704"/>
            <a:ext cx="6773585" cy="555427"/>
          </a:xfrm>
          <a:prstGeom prst="rect">
            <a:avLst/>
          </a:prstGeom>
          <a:noFill/>
          <a:ln/>
        </p:spPr>
        <p:txBody>
          <a:bodyPr wrap="none" lIns="0" tIns="0" rIns="0" bIns="0" rtlCol="0" anchor="t"/>
          <a:lstStyle/>
          <a:p>
            <a:pPr algn="l" indent="0" marL="0">
              <a:lnSpc>
                <a:spcPts val="4350"/>
              </a:lnSpc>
              <a:buNone/>
            </a:pPr>
            <a:r>
              <a:rPr lang="en-US" sz="3450" dirty="0">
                <a:solidFill>
                  <a:srgbClr val="CBCCCE"/>
                </a:solidFill>
                <a:latin typeface="Instrument Sans Semi Bold" pitchFamily="34" charset="0"/>
                <a:ea typeface="Instrument Sans Semi Bold" pitchFamily="34" charset="-122"/>
                <a:cs typeface="Instrument Sans Semi Bold" pitchFamily="34" charset="-120"/>
              </a:rPr>
              <a:t>Key Business Recommendations</a:t>
            </a:r>
            <a:endParaRPr lang="en-US" sz="3450" dirty="0"/>
          </a:p>
        </p:txBody>
      </p:sp>
      <p:sp>
        <p:nvSpPr>
          <p:cNvPr id="3" name="Text 1"/>
          <p:cNvSpPr/>
          <p:nvPr/>
        </p:nvSpPr>
        <p:spPr>
          <a:xfrm>
            <a:off x="622102" y="1489353"/>
            <a:ext cx="6559748" cy="586502"/>
          </a:xfrm>
          <a:prstGeom prst="rect">
            <a:avLst/>
          </a:prstGeom>
          <a:noFill/>
          <a:ln/>
        </p:spPr>
        <p:txBody>
          <a:bodyPr wrap="none" lIns="0" tIns="0" rIns="0" bIns="0" rtlCol="0" anchor="t"/>
          <a:lstStyle/>
          <a:p>
            <a:pPr algn="ctr" indent="0" marL="0">
              <a:lnSpc>
                <a:spcPts val="4600"/>
              </a:lnSpc>
              <a:buNone/>
            </a:pPr>
            <a:r>
              <a:rPr lang="en-US" sz="4600" dirty="0">
                <a:solidFill>
                  <a:srgbClr val="CFD0D8"/>
                </a:solidFill>
                <a:latin typeface="Instrument Sans Semi Bold" pitchFamily="34" charset="0"/>
                <a:ea typeface="Instrument Sans Semi Bold" pitchFamily="34" charset="-122"/>
                <a:cs typeface="Instrument Sans Semi Bold" pitchFamily="34" charset="-120"/>
              </a:rPr>
              <a:t>10</a:t>
            </a:r>
            <a:endParaRPr lang="en-US" sz="4600" dirty="0"/>
          </a:p>
        </p:txBody>
      </p:sp>
      <p:sp>
        <p:nvSpPr>
          <p:cNvPr id="4" name="Text 2"/>
          <p:cNvSpPr/>
          <p:nvPr/>
        </p:nvSpPr>
        <p:spPr>
          <a:xfrm>
            <a:off x="2790944" y="2297906"/>
            <a:ext cx="2221944" cy="277654"/>
          </a:xfrm>
          <a:prstGeom prst="rect">
            <a:avLst/>
          </a:prstGeom>
          <a:noFill/>
          <a:ln/>
        </p:spPr>
        <p:txBody>
          <a:bodyPr wrap="none" lIns="0" tIns="0" rIns="0" bIns="0" rtlCol="0" anchor="t"/>
          <a:lstStyle/>
          <a:p>
            <a:pPr algn="ctr"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Focus on Top Pizzas</a:t>
            </a:r>
            <a:endParaRPr lang="en-US" sz="1700" dirty="0"/>
          </a:p>
        </p:txBody>
      </p:sp>
      <p:sp>
        <p:nvSpPr>
          <p:cNvPr id="5" name="Text 3"/>
          <p:cNvSpPr/>
          <p:nvPr/>
        </p:nvSpPr>
        <p:spPr>
          <a:xfrm>
            <a:off x="622102" y="2682121"/>
            <a:ext cx="6559748" cy="568643"/>
          </a:xfrm>
          <a:prstGeom prst="rect">
            <a:avLst/>
          </a:prstGeom>
          <a:noFill/>
          <a:ln/>
        </p:spPr>
        <p:txBody>
          <a:bodyPr wrap="square" lIns="0" tIns="0" rIns="0" bIns="0" rtlCol="0" anchor="t"/>
          <a:lstStyle/>
          <a:p>
            <a:pPr algn="ctr"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Double down on the top 10 pizzas by revenue and volume through enhanced marketing and premium placement.</a:t>
            </a:r>
            <a:endParaRPr lang="en-US" sz="1350" dirty="0"/>
          </a:p>
        </p:txBody>
      </p:sp>
      <p:sp>
        <p:nvSpPr>
          <p:cNvPr id="6" name="Text 4"/>
          <p:cNvSpPr/>
          <p:nvPr/>
        </p:nvSpPr>
        <p:spPr>
          <a:xfrm>
            <a:off x="7448431" y="1489353"/>
            <a:ext cx="6559868" cy="586502"/>
          </a:xfrm>
          <a:prstGeom prst="rect">
            <a:avLst/>
          </a:prstGeom>
          <a:noFill/>
          <a:ln/>
        </p:spPr>
        <p:txBody>
          <a:bodyPr wrap="none" lIns="0" tIns="0" rIns="0" bIns="0" rtlCol="0" anchor="t"/>
          <a:lstStyle/>
          <a:p>
            <a:pPr algn="ctr" indent="0" marL="0">
              <a:lnSpc>
                <a:spcPts val="4600"/>
              </a:lnSpc>
              <a:buNone/>
            </a:pPr>
            <a:r>
              <a:rPr lang="en-US" sz="4600" dirty="0">
                <a:solidFill>
                  <a:srgbClr val="CFD0D8"/>
                </a:solidFill>
                <a:latin typeface="Instrument Sans Semi Bold" pitchFamily="34" charset="0"/>
                <a:ea typeface="Instrument Sans Semi Bold" pitchFamily="34" charset="-122"/>
                <a:cs typeface="Instrument Sans Semi Bold" pitchFamily="34" charset="-120"/>
              </a:rPr>
              <a:t>2</a:t>
            </a:r>
            <a:endParaRPr lang="en-US" sz="4600" dirty="0"/>
          </a:p>
        </p:txBody>
      </p:sp>
      <p:sp>
        <p:nvSpPr>
          <p:cNvPr id="7" name="Text 5"/>
          <p:cNvSpPr/>
          <p:nvPr/>
        </p:nvSpPr>
        <p:spPr>
          <a:xfrm>
            <a:off x="9549051" y="2297906"/>
            <a:ext cx="2358509" cy="277654"/>
          </a:xfrm>
          <a:prstGeom prst="rect">
            <a:avLst/>
          </a:prstGeom>
          <a:noFill/>
          <a:ln/>
        </p:spPr>
        <p:txBody>
          <a:bodyPr wrap="none" lIns="0" tIns="0" rIns="0" bIns="0" rtlCol="0" anchor="t"/>
          <a:lstStyle/>
          <a:p>
            <a:pPr algn="ctr"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Optimise Peak Periods</a:t>
            </a:r>
            <a:endParaRPr lang="en-US" sz="1700" dirty="0"/>
          </a:p>
        </p:txBody>
      </p:sp>
      <p:sp>
        <p:nvSpPr>
          <p:cNvPr id="8" name="Text 6"/>
          <p:cNvSpPr/>
          <p:nvPr/>
        </p:nvSpPr>
        <p:spPr>
          <a:xfrm>
            <a:off x="7448431" y="2682121"/>
            <a:ext cx="6559868" cy="568643"/>
          </a:xfrm>
          <a:prstGeom prst="rect">
            <a:avLst/>
          </a:prstGeom>
          <a:noFill/>
          <a:ln/>
        </p:spPr>
        <p:txBody>
          <a:bodyPr wrap="square" lIns="0" tIns="0" rIns="0" bIns="0" rtlCol="0" anchor="t"/>
          <a:lstStyle/>
          <a:p>
            <a:pPr algn="ctr"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Utilise identified peak hours and days for targeted promotional campaigns and resource allocation.</a:t>
            </a:r>
            <a:endParaRPr lang="en-US" sz="1350" dirty="0"/>
          </a:p>
        </p:txBody>
      </p:sp>
      <p:sp>
        <p:nvSpPr>
          <p:cNvPr id="9" name="Text 7"/>
          <p:cNvSpPr/>
          <p:nvPr/>
        </p:nvSpPr>
        <p:spPr>
          <a:xfrm>
            <a:off x="622102" y="3872746"/>
            <a:ext cx="6559748" cy="586502"/>
          </a:xfrm>
          <a:prstGeom prst="rect">
            <a:avLst/>
          </a:prstGeom>
          <a:noFill/>
          <a:ln/>
        </p:spPr>
        <p:txBody>
          <a:bodyPr wrap="none" lIns="0" tIns="0" rIns="0" bIns="0" rtlCol="0" anchor="t"/>
          <a:lstStyle/>
          <a:p>
            <a:pPr algn="ctr" indent="0" marL="0">
              <a:lnSpc>
                <a:spcPts val="4600"/>
              </a:lnSpc>
              <a:buNone/>
            </a:pPr>
            <a:r>
              <a:rPr lang="en-US" sz="4600" dirty="0">
                <a:solidFill>
                  <a:srgbClr val="CFD0D8"/>
                </a:solidFill>
                <a:latin typeface="Instrument Sans Semi Bold" pitchFamily="34" charset="0"/>
                <a:ea typeface="Instrument Sans Semi Bold" pitchFamily="34" charset="-122"/>
                <a:cs typeface="Instrument Sans Semi Bold" pitchFamily="34" charset="-120"/>
              </a:rPr>
              <a:t>5</a:t>
            </a:r>
            <a:endParaRPr lang="en-US" sz="4600" dirty="0"/>
          </a:p>
        </p:txBody>
      </p:sp>
      <p:sp>
        <p:nvSpPr>
          <p:cNvPr id="10" name="Text 8"/>
          <p:cNvSpPr/>
          <p:nvPr/>
        </p:nvSpPr>
        <p:spPr>
          <a:xfrm>
            <a:off x="2691646" y="4681299"/>
            <a:ext cx="2420660" cy="277654"/>
          </a:xfrm>
          <a:prstGeom prst="rect">
            <a:avLst/>
          </a:prstGeom>
          <a:noFill/>
          <a:ln/>
        </p:spPr>
        <p:txBody>
          <a:bodyPr wrap="none" lIns="0" tIns="0" rIns="0" bIns="0" rtlCol="0" anchor="t"/>
          <a:lstStyle/>
          <a:p>
            <a:pPr algn="ctr"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Evaluate Bottom Pizzas</a:t>
            </a:r>
            <a:endParaRPr lang="en-US" sz="1700" dirty="0"/>
          </a:p>
        </p:txBody>
      </p:sp>
      <p:sp>
        <p:nvSpPr>
          <p:cNvPr id="11" name="Text 9"/>
          <p:cNvSpPr/>
          <p:nvPr/>
        </p:nvSpPr>
        <p:spPr>
          <a:xfrm>
            <a:off x="622102" y="5065514"/>
            <a:ext cx="6559748" cy="568643"/>
          </a:xfrm>
          <a:prstGeom prst="rect">
            <a:avLst/>
          </a:prstGeom>
          <a:noFill/>
          <a:ln/>
        </p:spPr>
        <p:txBody>
          <a:bodyPr wrap="square" lIns="0" tIns="0" rIns="0" bIns="0" rtlCol="0" anchor="t"/>
          <a:lstStyle/>
          <a:p>
            <a:pPr algn="ctr"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Consider retiring or repositioning the bottom 5 pizzas based on their performance and potential for improvement.</a:t>
            </a:r>
            <a:endParaRPr lang="en-US" sz="1350" dirty="0"/>
          </a:p>
        </p:txBody>
      </p:sp>
      <p:sp>
        <p:nvSpPr>
          <p:cNvPr id="12" name="Text 10"/>
          <p:cNvSpPr/>
          <p:nvPr/>
        </p:nvSpPr>
        <p:spPr>
          <a:xfrm>
            <a:off x="7448431" y="3872746"/>
            <a:ext cx="6559868" cy="586502"/>
          </a:xfrm>
          <a:prstGeom prst="rect">
            <a:avLst/>
          </a:prstGeom>
          <a:noFill/>
          <a:ln/>
        </p:spPr>
        <p:txBody>
          <a:bodyPr wrap="none" lIns="0" tIns="0" rIns="0" bIns="0" rtlCol="0" anchor="t"/>
          <a:lstStyle/>
          <a:p>
            <a:pPr algn="ctr" indent="0" marL="0">
              <a:lnSpc>
                <a:spcPts val="4600"/>
              </a:lnSpc>
              <a:buNone/>
            </a:pPr>
            <a:r>
              <a:rPr lang="en-US" sz="4600" dirty="0">
                <a:solidFill>
                  <a:srgbClr val="CFD0D8"/>
                </a:solidFill>
                <a:latin typeface="Instrument Sans Semi Bold" pitchFamily="34" charset="0"/>
                <a:ea typeface="Instrument Sans Semi Bold" pitchFamily="34" charset="-122"/>
                <a:cs typeface="Instrument Sans Semi Bold" pitchFamily="34" charset="-120"/>
              </a:rPr>
              <a:t>4</a:t>
            </a:r>
            <a:endParaRPr lang="en-US" sz="4600" dirty="0"/>
          </a:p>
        </p:txBody>
      </p:sp>
      <p:sp>
        <p:nvSpPr>
          <p:cNvPr id="13" name="Text 11"/>
          <p:cNvSpPr/>
          <p:nvPr/>
        </p:nvSpPr>
        <p:spPr>
          <a:xfrm>
            <a:off x="9506188" y="4681299"/>
            <a:ext cx="2444234" cy="277654"/>
          </a:xfrm>
          <a:prstGeom prst="rect">
            <a:avLst/>
          </a:prstGeom>
          <a:noFill/>
          <a:ln/>
        </p:spPr>
        <p:txBody>
          <a:bodyPr wrap="none" lIns="0" tIns="0" rIns="0" bIns="0" rtlCol="0" anchor="t"/>
          <a:lstStyle/>
          <a:p>
            <a:pPr algn="ctr"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Develop Smart Bundles</a:t>
            </a:r>
            <a:endParaRPr lang="en-US" sz="1700" dirty="0"/>
          </a:p>
        </p:txBody>
      </p:sp>
      <p:sp>
        <p:nvSpPr>
          <p:cNvPr id="14" name="Text 12"/>
          <p:cNvSpPr/>
          <p:nvPr/>
        </p:nvSpPr>
        <p:spPr>
          <a:xfrm>
            <a:off x="7448431" y="5065514"/>
            <a:ext cx="6559868" cy="568643"/>
          </a:xfrm>
          <a:prstGeom prst="rect">
            <a:avLst/>
          </a:prstGeom>
          <a:noFill/>
          <a:ln/>
        </p:spPr>
        <p:txBody>
          <a:bodyPr wrap="square" lIns="0" tIns="0" rIns="0" bIns="0" rtlCol="0" anchor="t"/>
          <a:lstStyle/>
          <a:p>
            <a:pPr algn="ctr"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Launch intelligent bundles based on category, size, and timing to maximise average order value.</a:t>
            </a:r>
            <a:endParaRPr lang="en-US" sz="1350" dirty="0"/>
          </a:p>
        </p:txBody>
      </p:sp>
      <p:sp>
        <p:nvSpPr>
          <p:cNvPr id="15" name="Text 13"/>
          <p:cNvSpPr/>
          <p:nvPr/>
        </p:nvSpPr>
        <p:spPr>
          <a:xfrm>
            <a:off x="622102" y="5834063"/>
            <a:ext cx="13386197" cy="852964"/>
          </a:xfrm>
          <a:prstGeom prst="rect">
            <a:avLst/>
          </a:prstGeom>
          <a:noFill/>
          <a:ln/>
        </p:spPr>
        <p:txBody>
          <a:bodyPr wrap="squar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To conclude, our data-driven insights provide clear pathways for strategic growth. Firstly, we must double down on our top 10 pizzas, enhancing their visibility and promotional efforts to maximise their revenue and volume contributions. Secondly, leveraging our understanding of peak hours and days allows for more effective staff scheduling and targeted promotional campaigns.</a:t>
            </a:r>
            <a:endParaRPr lang="en-US" sz="1350" dirty="0"/>
          </a:p>
        </p:txBody>
      </p:sp>
      <p:sp>
        <p:nvSpPr>
          <p:cNvPr id="16" name="Text 14"/>
          <p:cNvSpPr/>
          <p:nvPr/>
        </p:nvSpPr>
        <p:spPr>
          <a:xfrm>
            <a:off x="622102" y="6886932"/>
            <a:ext cx="13386197" cy="852964"/>
          </a:xfrm>
          <a:prstGeom prst="rect">
            <a:avLst/>
          </a:prstGeom>
          <a:noFill/>
          <a:ln/>
        </p:spPr>
        <p:txBody>
          <a:bodyPr wrap="squar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Thirdly, a critical evaluation of our bottom 5 pizzas is necessary. This may involve either strategic repositioning or, if necessary, retiring them from the menu. Finally, the development of smart bundles, combining categories, sizes, and capitalising on specific timings, will be key to increasing average order value and driving overall profitability. Implementing these recommendations will be crucial for our sustained success.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2025-06-05T11:30:23Z</dcterms:created>
  <dcterms:modified xsi:type="dcterms:W3CDTF">2025-06-05T11:30:23Z</dcterms:modified>
</cp:coreProperties>
</file>